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ov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0"/>
  </p:notesMasterIdLst>
  <p:handoutMasterIdLst>
    <p:handoutMasterId r:id="rId31"/>
  </p:handoutMasterIdLst>
  <p:sldIdLst>
    <p:sldId id="848" r:id="rId2"/>
    <p:sldId id="849" r:id="rId3"/>
    <p:sldId id="850" r:id="rId4"/>
    <p:sldId id="851" r:id="rId5"/>
    <p:sldId id="852" r:id="rId6"/>
    <p:sldId id="853" r:id="rId7"/>
    <p:sldId id="861" r:id="rId8"/>
    <p:sldId id="860" r:id="rId9"/>
    <p:sldId id="854" r:id="rId10"/>
    <p:sldId id="855" r:id="rId11"/>
    <p:sldId id="856" r:id="rId12"/>
    <p:sldId id="857" r:id="rId13"/>
    <p:sldId id="862" r:id="rId14"/>
    <p:sldId id="863" r:id="rId15"/>
    <p:sldId id="864" r:id="rId16"/>
    <p:sldId id="865" r:id="rId17"/>
    <p:sldId id="866" r:id="rId18"/>
    <p:sldId id="867" r:id="rId19"/>
    <p:sldId id="869" r:id="rId20"/>
    <p:sldId id="868" r:id="rId21"/>
    <p:sldId id="870" r:id="rId22"/>
    <p:sldId id="871" r:id="rId23"/>
    <p:sldId id="872" r:id="rId24"/>
    <p:sldId id="873" r:id="rId25"/>
    <p:sldId id="874" r:id="rId26"/>
    <p:sldId id="875" r:id="rId27"/>
    <p:sldId id="876" r:id="rId28"/>
    <p:sldId id="877" r:id="rId29"/>
  </p:sldIdLst>
  <p:sldSz cx="9144000" cy="6858000" type="screen4x3"/>
  <p:notesSz cx="9296400" cy="6858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2"/>
    <a:srgbClr val="18495B"/>
    <a:srgbClr val="003366"/>
    <a:srgbClr val="00B050"/>
    <a:srgbClr val="BF0A3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725" autoAdjust="0"/>
  </p:normalViewPr>
  <p:slideViewPr>
    <p:cSldViewPr>
      <p:cViewPr>
        <p:scale>
          <a:sx n="80" d="100"/>
          <a:sy n="80" d="100"/>
        </p:scale>
        <p:origin x="-1264" y="-424"/>
      </p:cViewPr>
      <p:guideLst>
        <p:guide orient="horz" pos="4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02" y="-84"/>
      </p:cViewPr>
      <p:guideLst>
        <p:guide orient="horz" pos="2160"/>
        <p:guide pos="29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7480" cy="3432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6706" y="1"/>
            <a:ext cx="4027480" cy="3432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A7D4E-D756-4D2F-BE17-74E3E5693727}" type="datetimeFigureOut">
              <a:rPr lang="es-MX" smtClean="0"/>
              <a:pPr/>
              <a:t>19/06/14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677"/>
            <a:ext cx="4027480" cy="3432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6706" y="6513677"/>
            <a:ext cx="4027480" cy="3432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6846-4ECE-44C2-96D5-1B23D8E608D1}" type="slidenum">
              <a:rPr lang="es-MX" smtClean="0"/>
              <a:pPr/>
              <a:t>‹Nr.›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98271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8440" cy="34290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265812" y="0"/>
            <a:ext cx="4028440" cy="34290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D9F9A94-EA5B-43F1-89A1-7C176FFBA1FB}" type="datetimeFigureOut">
              <a:rPr lang="es-MX" smtClean="0"/>
              <a:pPr/>
              <a:t>19/06/14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9337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29643" y="3257553"/>
            <a:ext cx="7437119" cy="3086099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6513910"/>
            <a:ext cx="4028440" cy="34290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265812" y="6513910"/>
            <a:ext cx="4028440" cy="34290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82534A2-B6FD-4FA8-BB73-2EBC1331FA82}" type="slidenum">
              <a:rPr lang="es-MX" smtClean="0"/>
              <a:pPr/>
              <a:t>‹Nr.›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4903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80928"/>
            <a:ext cx="8134672" cy="43204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3429000"/>
            <a:ext cx="6400800" cy="478904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323850" y="3273425"/>
            <a:ext cx="8497888" cy="136525"/>
          </a:xfrm>
          <a:prstGeom prst="rect">
            <a:avLst/>
          </a:prstGeom>
          <a:solidFill>
            <a:srgbClr val="003082"/>
          </a:solidFill>
          <a:ln w="12700" algn="ctr">
            <a:noFill/>
            <a:miter lim="800000"/>
            <a:headEnd/>
            <a:tailEnd/>
          </a:ln>
        </p:spPr>
        <p:txBody>
          <a:bodyPr wrap="none" lIns="45720" r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7663" y="122238"/>
            <a:ext cx="2124075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2263" y="122238"/>
            <a:ext cx="62230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160" y="1990676"/>
            <a:ext cx="4389768" cy="2581341"/>
          </a:xfrm>
          <a:prstGeom prst="rect">
            <a:avLst/>
          </a:prstGeom>
        </p:spPr>
        <p:txBody>
          <a:bodyPr lIns="91392" tIns="45696" rIns="91392" bIns="45696"/>
          <a:lstStyle>
            <a:lvl1pPr marL="228478" marR="0" indent="-228478" algn="l" defTabSz="913915" rtl="0" eaLnBrk="0" fontAlgn="base" latinLnBrk="0" hangingPunct="0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DC241F"/>
              </a:buClr>
              <a:buSzTx/>
              <a:buFont typeface="Wingdings 2" pitchFamily="18" charset="2"/>
              <a:buChar char=""/>
              <a:tabLst/>
              <a:defRPr/>
            </a:lvl1pPr>
            <a:lvl2pPr marL="455373" marR="0" indent="-225306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Arial" charset="0"/>
              <a:buChar char="–"/>
              <a:tabLst/>
              <a:defRPr/>
            </a:lvl2pPr>
            <a:lvl3pPr marL="683851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Pct val="90000"/>
              <a:buFont typeface="Wingdings" pitchFamily="2" charset="2"/>
              <a:buChar char="§"/>
              <a:tabLst/>
              <a:defRPr/>
            </a:lvl3pPr>
            <a:lvl4pPr marL="912332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Wingdings 2" pitchFamily="18" charset="2"/>
              <a:buChar char=""/>
              <a:tabLst/>
              <a:defRPr/>
            </a:lvl4pPr>
            <a:lvl5pPr marL="1140808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Arial" charset="0"/>
              <a:buChar char="–"/>
              <a:tabLst/>
              <a:defRPr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 bwMode="auto">
          <a:xfrm>
            <a:off x="322279" y="122243"/>
            <a:ext cx="8499475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160" y="1990676"/>
            <a:ext cx="4389768" cy="2581341"/>
          </a:xfrm>
          <a:prstGeom prst="rect">
            <a:avLst/>
          </a:prstGeom>
        </p:spPr>
        <p:txBody>
          <a:bodyPr lIns="91392" tIns="45696" rIns="91392" bIns="45696"/>
          <a:lstStyle>
            <a:lvl1pPr marL="228478" marR="0" indent="-228478" algn="l" defTabSz="913915" rtl="0" eaLnBrk="0" fontAlgn="base" latinLnBrk="0" hangingPunct="0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DC241F"/>
              </a:buClr>
              <a:buSzTx/>
              <a:buFont typeface="Wingdings 2" pitchFamily="18" charset="2"/>
              <a:buChar char=""/>
              <a:tabLst/>
              <a:defRPr/>
            </a:lvl1pPr>
            <a:lvl2pPr marL="455373" marR="0" indent="-225306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Arial" charset="0"/>
              <a:buChar char="–"/>
              <a:tabLst/>
              <a:defRPr/>
            </a:lvl2pPr>
            <a:lvl3pPr marL="683851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Pct val="90000"/>
              <a:buFont typeface="Wingdings" pitchFamily="2" charset="2"/>
              <a:buChar char="§"/>
              <a:tabLst/>
              <a:defRPr/>
            </a:lvl3pPr>
            <a:lvl4pPr marL="912332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Wingdings 2" pitchFamily="18" charset="2"/>
              <a:buChar char=""/>
              <a:tabLst/>
              <a:defRPr/>
            </a:lvl4pPr>
            <a:lvl5pPr marL="1140808" marR="0" indent="-226893" algn="l" defTabSz="913915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DC241F"/>
              </a:buClr>
              <a:buSzTx/>
              <a:buFont typeface="Arial" charset="0"/>
              <a:buChar char="–"/>
              <a:tabLst/>
              <a:defRPr/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 bwMode="auto">
          <a:xfrm>
            <a:off x="322279" y="122243"/>
            <a:ext cx="8499475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743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299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63" y="764704"/>
            <a:ext cx="8499475" cy="525509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2263" y="1557338"/>
            <a:ext cx="4173537" cy="4462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173538" cy="4462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Line 3"/>
          <p:cNvSpPr>
            <a:spLocks noChangeShapeType="1"/>
          </p:cNvSpPr>
          <p:nvPr userDrawn="1"/>
        </p:nvSpPr>
        <p:spPr bwMode="gray">
          <a:xfrm>
            <a:off x="322263" y="609600"/>
            <a:ext cx="8499475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03" y="6277976"/>
            <a:ext cx="2444761" cy="6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gray">
          <a:xfrm>
            <a:off x="322263" y="122238"/>
            <a:ext cx="8499475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22263" y="1557338"/>
            <a:ext cx="8499475" cy="4462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8676456" y="6629400"/>
            <a:ext cx="504016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3162583B-0B0D-4E13-90D4-FF9A689EE300}" type="slidenum">
              <a:rPr lang="en-US" sz="1000">
                <a:solidFill>
                  <a:srgbClr val="000000"/>
                </a:solidFill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cxnSp>
        <p:nvCxnSpPr>
          <p:cNvPr id="13" name="Conector recto 13"/>
          <p:cNvCxnSpPr/>
          <p:nvPr userDrawn="1"/>
        </p:nvCxnSpPr>
        <p:spPr>
          <a:xfrm flipH="1">
            <a:off x="139578" y="6302306"/>
            <a:ext cx="8864844" cy="0"/>
          </a:xfrm>
          <a:prstGeom prst="line">
            <a:avLst/>
          </a:prstGeom>
          <a:ln>
            <a:solidFill>
              <a:srgbClr val="406DA9">
                <a:alpha val="3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20755" y="6404248"/>
            <a:ext cx="5794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9 Imagen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3" y="6335612"/>
            <a:ext cx="3953089" cy="486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4013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3" r:id="rId13"/>
    <p:sldLayoutId id="2147483975" r:id="rId14"/>
    <p:sldLayoutId id="2147484011" r:id="rId15"/>
    <p:sldLayoutId id="2147484012" r:id="rId1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itchFamily="34" charset="0"/>
        </a:defRPr>
      </a:lvl9pPr>
    </p:titleStyle>
    <p:bodyStyle>
      <a:lvl1pPr marL="288925" indent="-288925" algn="l" rtl="0" eaLnBrk="0" fontAlgn="base" hangingPunct="0">
        <a:spcBef>
          <a:spcPct val="75000"/>
        </a:spcBef>
        <a:spcAft>
          <a:spcPct val="0"/>
        </a:spcAft>
        <a:buClr>
          <a:srgbClr val="DC241F"/>
        </a:buClr>
        <a:buFont typeface="Wingdings 2" pitchFamily="18" charset="2"/>
        <a:buChar char="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84163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855663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SzPct val="90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144588" indent="-287338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Wingdings 2" pitchFamily="18" charset="2"/>
        <a:buChar char=""/>
        <a:defRPr sz="1600">
          <a:solidFill>
            <a:schemeClr val="tx1"/>
          </a:solidFill>
          <a:latin typeface="+mn-lt"/>
        </a:defRPr>
      </a:lvl4pPr>
      <a:lvl5pPr marL="1425575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5pPr>
      <a:lvl6pPr marL="1882775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2339975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797175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3254375" indent="-279400" algn="l" rtl="0" eaLnBrk="0" fontAlgn="base" hangingPunct="0">
        <a:spcBef>
          <a:spcPct val="25000"/>
        </a:spcBef>
        <a:spcAft>
          <a:spcPct val="0"/>
        </a:spcAft>
        <a:buClr>
          <a:srgbClr val="DC241F"/>
        </a:buClr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image" Target="../media/image18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image" Target="../media/image19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Hist</a:t>
            </a:r>
            <a:r>
              <a:rPr lang="en-US" dirty="0" err="1" smtClean="0"/>
              <a:t>órico</a:t>
            </a:r>
            <a:r>
              <a:rPr lang="en-US" dirty="0" smtClean="0"/>
              <a:t> </a:t>
            </a:r>
            <a:r>
              <a:rPr lang="en-US" dirty="0" err="1" smtClean="0"/>
              <a:t>Banamex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Alazraki</a:t>
            </a:r>
            <a:r>
              <a:rPr lang="en-US" dirty="0" smtClean="0"/>
              <a:t> </a:t>
            </a:r>
            <a:r>
              <a:rPr lang="en-US" dirty="0" err="1" smtClean="0"/>
              <a:t>Networkl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4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2013</a:t>
            </a:r>
            <a:endParaRPr lang="en-U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60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96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brujada 081113 h264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7625" y="47625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a de Tren 08111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09" y="40466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9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42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magen 3" descr="PORTADA BLUE WAV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6200"/>
            <a:ext cx="9247188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1905000" y="4038600"/>
            <a:ext cx="647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s-MX" sz="2400" b="1">
                <a:solidFill>
                  <a:schemeClr val="bg1"/>
                </a:solidFill>
                <a:latin typeface="Calibri" charset="0"/>
                <a:ea typeface="MS PGothic" charset="0"/>
                <a:cs typeface="MS PGothic" charset="0"/>
              </a:rPr>
              <a:t>Actividades Digitales  Selección Nacional 2014 </a:t>
            </a:r>
            <a:endParaRPr lang="es-ES" sz="2400" b="1">
              <a:solidFill>
                <a:schemeClr val="bg1"/>
              </a:solidFill>
              <a:latin typeface="Calibri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7943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2012</a:t>
            </a:r>
            <a:endParaRPr lang="en-U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l="4507" r="4507"/>
          <a:stretch>
            <a:fillRect/>
          </a:stretch>
        </p:blipFill>
        <p:spPr/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2014</a:t>
            </a:r>
            <a:endParaRPr lang="en-US" dirty="0"/>
          </a:p>
        </p:txBody>
      </p:sp>
      <p:sp>
        <p:nvSpPr>
          <p:cNvPr id="2" name="CuadroTexto 1"/>
          <p:cNvSpPr txBox="1"/>
          <p:nvPr/>
        </p:nvSpPr>
        <p:spPr>
          <a:xfrm>
            <a:off x="6444208" y="1628800"/>
            <a:ext cx="1968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Proyecto Mundial</a:t>
            </a:r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6948264" y="2060848"/>
            <a:ext cx="122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Estrategia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7658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OBJETIVOS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074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OBJETIVO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10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323528" y="3140968"/>
            <a:ext cx="8499475" cy="427037"/>
          </a:xfrm>
        </p:spPr>
        <p:txBody>
          <a:bodyPr/>
          <a:lstStyle/>
          <a:p>
            <a:r>
              <a:rPr lang="en-US" dirty="0" smtClean="0"/>
              <a:t>ACTUALMENTE NUESTRA CAMPAÑA </a:t>
            </a:r>
            <a:br>
              <a:rPr lang="en-US" dirty="0" smtClean="0"/>
            </a:br>
            <a:r>
              <a:rPr lang="en-US" dirty="0" smtClean="0"/>
              <a:t>SE ENCUENTRA</a:t>
            </a:r>
            <a:br>
              <a:rPr lang="en-US" dirty="0" smtClean="0"/>
            </a:br>
            <a:r>
              <a:rPr lang="en-US" dirty="0" smtClean="0"/>
              <a:t>EN TODAS LAS REDES SOCIALES</a:t>
            </a:r>
            <a:br>
              <a:rPr lang="en-US" dirty="0" smtClean="0"/>
            </a:br>
            <a:r>
              <a:rPr lang="en-US" dirty="0" smtClean="0"/>
              <a:t>DE BANAMEX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04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HIPOTECA SI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1" y="0"/>
            <a:ext cx="9144000" cy="628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21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OBJETIVOS SIN 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635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20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E STATEM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1" y="-27806"/>
            <a:ext cx="9144000" cy="629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81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OBJETIVOS 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8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156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47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2012</a:t>
            </a:r>
            <a:endParaRPr lang="en-US" dirty="0"/>
          </a:p>
        </p:txBody>
      </p:sp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/>
          <a:srcRect t="3331" b="3331"/>
          <a:stretch>
            <a:fillRect/>
          </a:stretch>
        </p:blipFill>
        <p:spPr/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2012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Banamex</a:t>
            </a:r>
            <a:r>
              <a:rPr lang="en-US" dirty="0" smtClean="0"/>
              <a:t> 2012</a:t>
            </a:r>
            <a:endParaRPr lang="en-U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3_ICG_Hamid_Biglari">
  <a:themeElements>
    <a:clrScheme name="2_ICG_Hamid_Biglari 1">
      <a:dk1>
        <a:srgbClr val="000000"/>
      </a:dk1>
      <a:lt1>
        <a:srgbClr val="FFFFFF"/>
      </a:lt1>
      <a:dk2>
        <a:srgbClr val="4E728F"/>
      </a:dk2>
      <a:lt2>
        <a:srgbClr val="969696"/>
      </a:lt2>
      <a:accent1>
        <a:srgbClr val="BED8EC"/>
      </a:accent1>
      <a:accent2>
        <a:srgbClr val="003082"/>
      </a:accent2>
      <a:accent3>
        <a:srgbClr val="FFFFFF"/>
      </a:accent3>
      <a:accent4>
        <a:srgbClr val="000000"/>
      </a:accent4>
      <a:accent5>
        <a:srgbClr val="DBE9F4"/>
      </a:accent5>
      <a:accent6>
        <a:srgbClr val="002A75"/>
      </a:accent6>
      <a:hlink>
        <a:srgbClr val="C0C0C0"/>
      </a:hlink>
      <a:folHlink>
        <a:srgbClr val="00A8EB"/>
      </a:folHlink>
    </a:clrScheme>
    <a:fontScheme name="2_ICG_Hamid_Bigla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2_ICG_Hamid_Biglari 1">
        <a:dk1>
          <a:srgbClr val="000000"/>
        </a:dk1>
        <a:lt1>
          <a:srgbClr val="FFFFFF"/>
        </a:lt1>
        <a:dk2>
          <a:srgbClr val="4E728F"/>
        </a:dk2>
        <a:lt2>
          <a:srgbClr val="969696"/>
        </a:lt2>
        <a:accent1>
          <a:srgbClr val="BED8EC"/>
        </a:accent1>
        <a:accent2>
          <a:srgbClr val="003082"/>
        </a:accent2>
        <a:accent3>
          <a:srgbClr val="FFFFFF"/>
        </a:accent3>
        <a:accent4>
          <a:srgbClr val="000000"/>
        </a:accent4>
        <a:accent5>
          <a:srgbClr val="DBE9F4"/>
        </a:accent5>
        <a:accent6>
          <a:srgbClr val="002A75"/>
        </a:accent6>
        <a:hlink>
          <a:srgbClr val="C0C0C0"/>
        </a:hlink>
        <a:folHlink>
          <a:srgbClr val="00A8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11254</TotalTime>
  <Words>30</Words>
  <Application>Microsoft Macintosh PowerPoint</Application>
  <PresentationFormat>Presentación en pantalla (4:3)</PresentationFormat>
  <Paragraphs>14</Paragraphs>
  <Slides>28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13_ICG_Hamid_Biglari</vt:lpstr>
      <vt:lpstr>Histórico Banamex</vt:lpstr>
      <vt:lpstr>Banamex 2012</vt:lpstr>
      <vt:lpstr>Banamex 2012</vt:lpstr>
      <vt:lpstr>Banamex 2012</vt:lpstr>
      <vt:lpstr>Banamex 2012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Banamex 2013</vt:lpstr>
      <vt:lpstr>Presentación de PowerPoint</vt:lpstr>
      <vt:lpstr>Presentación de PowerPoint</vt:lpstr>
      <vt:lpstr>Presentación de PowerPoint</vt:lpstr>
      <vt:lpstr>Banamex 2014</vt:lpstr>
      <vt:lpstr>Presentación de PowerPoint</vt:lpstr>
      <vt:lpstr>Banamex 2014</vt:lpstr>
      <vt:lpstr>OBJETIVOS</vt:lpstr>
      <vt:lpstr>Presentación de PowerPoint</vt:lpstr>
      <vt:lpstr>ACTUALMENTE NUESTRA CAMPAÑA  SE ENCUENTRA EN TODAS LAS REDES SOCIALES DE BANAMEX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Citigroup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ES33096</dc:creator>
  <cp:lastModifiedBy>Nina Jalife</cp:lastModifiedBy>
  <cp:revision>974</cp:revision>
  <cp:lastPrinted>2013-07-05T15:14:21Z</cp:lastPrinted>
  <dcterms:created xsi:type="dcterms:W3CDTF">2013-05-15T22:55:58Z</dcterms:created>
  <dcterms:modified xsi:type="dcterms:W3CDTF">2014-06-19T19:15:36Z</dcterms:modified>
</cp:coreProperties>
</file>